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6" r:id="rId5"/>
  </p:sldMasterIdLst>
  <p:notesMasterIdLst>
    <p:notesMasterId r:id="rId24"/>
  </p:notesMasterIdLst>
  <p:handoutMasterIdLst>
    <p:handoutMasterId r:id="rId25"/>
  </p:handoutMasterIdLst>
  <p:sldIdLst>
    <p:sldId id="318" r:id="rId6"/>
    <p:sldId id="326" r:id="rId7"/>
    <p:sldId id="333" r:id="rId8"/>
    <p:sldId id="334" r:id="rId9"/>
    <p:sldId id="335" r:id="rId10"/>
    <p:sldId id="336" r:id="rId11"/>
    <p:sldId id="331" r:id="rId12"/>
    <p:sldId id="337" r:id="rId13"/>
    <p:sldId id="339" r:id="rId14"/>
    <p:sldId id="340" r:id="rId15"/>
    <p:sldId id="338" r:id="rId16"/>
    <p:sldId id="341" r:id="rId17"/>
    <p:sldId id="342" r:id="rId18"/>
    <p:sldId id="343" r:id="rId19"/>
    <p:sldId id="344" r:id="rId20"/>
    <p:sldId id="345" r:id="rId21"/>
    <p:sldId id="346" r:id="rId22"/>
    <p:sldId id="332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545555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545555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545555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545555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6276"/>
    <a:srgbClr val="7CF967"/>
    <a:srgbClr val="CCECFF"/>
    <a:srgbClr val="465CBA"/>
    <a:srgbClr val="0296A6"/>
    <a:srgbClr val="FFFFCC"/>
    <a:srgbClr val="CCECE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153" autoAdjust="0"/>
  </p:normalViewPr>
  <p:slideViewPr>
    <p:cSldViewPr>
      <p:cViewPr>
        <p:scale>
          <a:sx n="64" d="100"/>
          <a:sy n="64" d="100"/>
        </p:scale>
        <p:origin x="-108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C570E7-37FF-4BC9-85B9-CB6281C0A51C}" type="datetime1">
              <a:rPr lang="en-US" altLang="en-US"/>
              <a:pPr/>
              <a:t>12/1/2016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075C20-88E4-4274-A40A-739051F0BC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238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 Narrow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Narrow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 Narrow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Narrow" pitchFamily="34" charset="0"/>
              </a:defRPr>
            </a:lvl1pPr>
          </a:lstStyle>
          <a:p>
            <a:fld id="{3F52AB65-C00D-4D1F-82D8-DCC076168A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345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ＭＳ Ｐゴシック" pitchFamily="96" charset="-128"/>
        <a:cs typeface="ＭＳ Ｐゴシック" pitchFamily="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ＭＳ Ｐゴシック" pitchFamily="96" charset="-128"/>
        <a:cs typeface="ＭＳ Ｐゴシック" pitchFamily="96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ＭＳ Ｐゴシック" pitchFamily="96" charset="-128"/>
        <a:cs typeface="ＭＳ Ｐゴシック" pitchFamily="96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ＭＳ Ｐゴシック" pitchFamily="96" charset="-128"/>
        <a:cs typeface="ＭＳ Ｐゴシック" pitchFamily="96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ＭＳ Ｐゴシック" pitchFamily="96" charset="-128"/>
        <a:cs typeface="ＭＳ Ｐゴシック" pitchFamily="96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endParaRPr lang="en-US" altLang="en-US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2A08801-B6D6-47D5-B4CE-FCCA651C9D55}" type="slidenum">
              <a:rPr lang="en-US" altLang="en-US" sz="1200">
                <a:latin typeface="Arial Narrow" pitchFamily="34" charset="0"/>
              </a:rPr>
              <a:pPr eaLnBrk="1" hangingPunct="1"/>
              <a:t>2</a:t>
            </a:fld>
            <a:endParaRPr lang="en-US" altLang="en-US" sz="120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endParaRPr lang="en-US" altLang="en-US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2A08801-B6D6-47D5-B4CE-FCCA651C9D55}" type="slidenum">
              <a:rPr lang="en-US" altLang="en-US" sz="1200">
                <a:latin typeface="Arial Narrow" pitchFamily="34" charset="0"/>
              </a:rPr>
              <a:pPr eaLnBrk="1" hangingPunct="1"/>
              <a:t>4</a:t>
            </a:fld>
            <a:endParaRPr lang="en-US" altLang="en-US" sz="120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endParaRPr lang="en-US" altLang="en-US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2A08801-B6D6-47D5-B4CE-FCCA651C9D55}" type="slidenum">
              <a:rPr lang="en-US" altLang="en-US" sz="1200">
                <a:latin typeface="Arial Narrow" pitchFamily="34" charset="0"/>
              </a:rPr>
              <a:pPr eaLnBrk="1" hangingPunct="1"/>
              <a:t>5</a:t>
            </a:fld>
            <a:endParaRPr lang="en-US" altLang="en-US" sz="120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endParaRPr lang="en-US" altLang="en-US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2A08801-B6D6-47D5-B4CE-FCCA651C9D55}" type="slidenum">
              <a:rPr lang="en-US" altLang="en-US" sz="1200">
                <a:latin typeface="Arial Narrow" pitchFamily="34" charset="0"/>
              </a:rPr>
              <a:pPr eaLnBrk="1" hangingPunct="1"/>
              <a:t>6</a:t>
            </a:fld>
            <a:endParaRPr lang="en-US" altLang="en-US" sz="120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8FAED-5D1A-41E1-AA44-B862093CD9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8100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06DA7-1C43-4D3E-81A4-CAAAD2A65D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91335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C1B16-3669-4EC5-B410-2D8A4A73C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92896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763000" cy="472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FEF3A-C831-4F4F-A6CA-6F556017CA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98034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007542-77D8-40C1-A59E-143654AC86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5697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9" descr="&#10;SBA_bg.jpg                                                     000C8D08Macintosh HD                   C4E0376D: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55"/>
          <a:stretch>
            <a:fillRect/>
          </a:stretch>
        </p:blipFill>
        <p:spPr bwMode="auto">
          <a:xfrm>
            <a:off x="0" y="1295400"/>
            <a:ext cx="9144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2BAFD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Arial Narrow"/>
              <a:ea typeface="ＭＳ Ｐゴシック" pitchFamily="96" charset="-128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F0BA20"/>
              </a:solidFill>
              <a:latin typeface="Arial Narrow"/>
              <a:ea typeface="ＭＳ Ｐゴシック" pitchFamily="96" charset="-128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90500"/>
            <a:ext cx="8305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24600"/>
            <a:ext cx="533400" cy="533400"/>
          </a:xfrm>
          <a:prstGeom prst="rect">
            <a:avLst/>
          </a:prstGeom>
          <a:solidFill>
            <a:srgbClr val="72717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0" hangingPunct="0"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fld id="{D271338D-A6E7-4E03-BDF8-8593C7733F1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17627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F0BA20"/>
              </a:solidFill>
              <a:latin typeface="Arial Narrow"/>
              <a:ea typeface="ＭＳ Ｐゴシック" pitchFamily="96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 Narrow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 Narrow" pitchFamily="34" charset="0"/>
          <a:ea typeface="ＭＳ Ｐゴシック" pitchFamily="96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 Narrow" pitchFamily="34" charset="0"/>
          <a:ea typeface="ＭＳ Ｐゴシック" pitchFamily="96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 Narrow" pitchFamily="34" charset="0"/>
          <a:ea typeface="ＭＳ Ｐゴシック" pitchFamily="96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 Narrow" pitchFamily="34" charset="0"/>
          <a:ea typeface="ＭＳ Ｐゴシック" pitchFamily="96" charset="-128"/>
          <a:cs typeface="ＭＳ Ｐゴシック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  <a:ea typeface="ＭＳ Ｐゴシック" pitchFamily="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  <a:ea typeface="ＭＳ Ｐゴシック" pitchFamily="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  <a:ea typeface="ＭＳ Ｐゴシック" pitchFamily="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  <a:ea typeface="ＭＳ Ｐゴシック" pitchFamily="96" charset="-128"/>
        </a:defRPr>
      </a:lvl9pPr>
    </p:titleStyle>
    <p:bodyStyle>
      <a:lvl1pPr marL="225425" indent="-225425" algn="l" rtl="0" eaLnBrk="1" fontAlgn="base" hangingPunct="1">
        <a:spcBef>
          <a:spcPct val="20000"/>
        </a:spcBef>
        <a:spcAft>
          <a:spcPct val="35000"/>
        </a:spcAft>
        <a:buClr>
          <a:srgbClr val="2BAFD0"/>
        </a:buClr>
        <a:buFont typeface="Wingdings" pitchFamily="2" charset="2"/>
        <a:buChar char="§"/>
        <a:defRPr sz="2800">
          <a:solidFill>
            <a:srgbClr val="166276"/>
          </a:solidFill>
          <a:latin typeface="Arial Narrow"/>
          <a:ea typeface="+mn-ea"/>
          <a:cs typeface="ＭＳ Ｐゴシック"/>
        </a:defRPr>
      </a:lvl1pPr>
      <a:lvl2pPr marL="627063" indent="-169863" algn="l" rtl="0" eaLnBrk="1" fontAlgn="base" hangingPunct="1">
        <a:spcBef>
          <a:spcPct val="20000"/>
        </a:spcBef>
        <a:spcAft>
          <a:spcPct val="35000"/>
        </a:spcAft>
        <a:buClr>
          <a:srgbClr val="2BAFD0"/>
        </a:buClr>
        <a:buFont typeface="Wingdings" pitchFamily="2" charset="2"/>
        <a:buChar char="§"/>
        <a:defRPr sz="2000">
          <a:solidFill>
            <a:srgbClr val="727176"/>
          </a:solidFill>
          <a:latin typeface="Arial Narrow"/>
          <a:ea typeface="+mn-ea"/>
          <a:cs typeface="ＭＳ Ｐゴシック"/>
        </a:defRPr>
      </a:lvl2pPr>
      <a:lvl3pPr marL="1025525" indent="-169863" algn="l" rtl="0" eaLnBrk="1" fontAlgn="base" hangingPunct="1">
        <a:spcBef>
          <a:spcPct val="20000"/>
        </a:spcBef>
        <a:spcAft>
          <a:spcPct val="35000"/>
        </a:spcAft>
        <a:buClr>
          <a:srgbClr val="2BAFD0"/>
        </a:buClr>
        <a:buFont typeface="Wingdings" pitchFamily="2" charset="2"/>
        <a:buChar char="§"/>
        <a:defRPr sz="2400">
          <a:solidFill>
            <a:srgbClr val="2BAFD0"/>
          </a:solidFill>
          <a:latin typeface="Arial Narrow"/>
          <a:ea typeface="+mn-ea"/>
          <a:cs typeface="ＭＳ Ｐゴシック"/>
        </a:defRPr>
      </a:lvl3pPr>
      <a:lvl4pPr marL="1316038" indent="-176213" algn="l" rtl="0" eaLnBrk="1" fontAlgn="base" hangingPunct="1">
        <a:spcBef>
          <a:spcPct val="20000"/>
        </a:spcBef>
        <a:spcAft>
          <a:spcPct val="35000"/>
        </a:spcAft>
        <a:buClr>
          <a:srgbClr val="2BAFD0"/>
        </a:buClr>
        <a:buFont typeface="Wingdings" pitchFamily="2" charset="2"/>
        <a:buChar char="§"/>
        <a:defRPr sz="1600">
          <a:solidFill>
            <a:srgbClr val="176276"/>
          </a:solidFill>
          <a:latin typeface="Arial Narrow"/>
          <a:ea typeface="+mn-ea"/>
          <a:cs typeface="ＭＳ Ｐゴシック"/>
        </a:defRPr>
      </a:lvl4pPr>
      <a:lvl5pPr marL="1654175" indent="-111125" algn="l" rtl="0" eaLnBrk="1" fontAlgn="base" hangingPunct="1">
        <a:spcBef>
          <a:spcPct val="20000"/>
        </a:spcBef>
        <a:spcAft>
          <a:spcPct val="35000"/>
        </a:spcAft>
        <a:buClr>
          <a:srgbClr val="2BAFD0"/>
        </a:buClr>
        <a:buFont typeface="Wingdings" pitchFamily="2" charset="2"/>
        <a:buChar char="§"/>
        <a:defRPr sz="1600">
          <a:solidFill>
            <a:srgbClr val="747474"/>
          </a:solidFill>
          <a:latin typeface="Arial Narrow"/>
          <a:ea typeface="+mn-ea"/>
          <a:cs typeface="ＭＳ Ｐゴシック"/>
        </a:defRPr>
      </a:lvl5pPr>
      <a:lvl6pPr marL="2111375" indent="-111125" algn="l" rtl="0" eaLnBrk="1" fontAlgn="base" hangingPunct="1">
        <a:spcBef>
          <a:spcPct val="20000"/>
        </a:spcBef>
        <a:spcAft>
          <a:spcPct val="35000"/>
        </a:spcAft>
        <a:buClr>
          <a:srgbClr val="2BAFD0"/>
        </a:buClr>
        <a:buFont typeface="Wingdings" pitchFamily="2" charset="2"/>
        <a:buChar char="§"/>
        <a:defRPr sz="1600">
          <a:solidFill>
            <a:srgbClr val="747474"/>
          </a:solidFill>
          <a:latin typeface="+mn-lt"/>
          <a:ea typeface="+mn-ea"/>
        </a:defRPr>
      </a:lvl6pPr>
      <a:lvl7pPr marL="2568575" indent="-111125" algn="l" rtl="0" eaLnBrk="1" fontAlgn="base" hangingPunct="1">
        <a:spcBef>
          <a:spcPct val="20000"/>
        </a:spcBef>
        <a:spcAft>
          <a:spcPct val="35000"/>
        </a:spcAft>
        <a:buClr>
          <a:srgbClr val="2BAFD0"/>
        </a:buClr>
        <a:buFont typeface="Wingdings" pitchFamily="2" charset="2"/>
        <a:buChar char="§"/>
        <a:defRPr sz="1600">
          <a:solidFill>
            <a:srgbClr val="747474"/>
          </a:solidFill>
          <a:latin typeface="+mn-lt"/>
          <a:ea typeface="+mn-ea"/>
        </a:defRPr>
      </a:lvl7pPr>
      <a:lvl8pPr marL="3025775" indent="-111125" algn="l" rtl="0" eaLnBrk="1" fontAlgn="base" hangingPunct="1">
        <a:spcBef>
          <a:spcPct val="20000"/>
        </a:spcBef>
        <a:spcAft>
          <a:spcPct val="35000"/>
        </a:spcAft>
        <a:buClr>
          <a:srgbClr val="2BAFD0"/>
        </a:buClr>
        <a:buFont typeface="Wingdings" pitchFamily="2" charset="2"/>
        <a:buChar char="§"/>
        <a:defRPr sz="1600">
          <a:solidFill>
            <a:srgbClr val="747474"/>
          </a:solidFill>
          <a:latin typeface="+mn-lt"/>
          <a:ea typeface="+mn-ea"/>
        </a:defRPr>
      </a:lvl8pPr>
      <a:lvl9pPr marL="3482975" indent="-111125" algn="l" rtl="0" eaLnBrk="1" fontAlgn="base" hangingPunct="1">
        <a:spcBef>
          <a:spcPct val="20000"/>
        </a:spcBef>
        <a:spcAft>
          <a:spcPct val="35000"/>
        </a:spcAft>
        <a:buClr>
          <a:srgbClr val="2BAFD0"/>
        </a:buClr>
        <a:buFont typeface="Wingdings" pitchFamily="2" charset="2"/>
        <a:buChar char="§"/>
        <a:defRPr sz="1600">
          <a:solidFill>
            <a:srgbClr val="747474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305800" cy="2667000"/>
          </a:xfrm>
        </p:spPr>
        <p:txBody>
          <a:bodyPr/>
          <a:lstStyle/>
          <a:p>
            <a:pPr algn="ctr"/>
            <a:r>
              <a:rPr lang="en-US" altLang="en-US" sz="4000" dirty="0">
                <a:latin typeface="Arial Narrow" pitchFamily="34" charset="0"/>
              </a:rPr>
              <a:t>Size Recertification and Other </a:t>
            </a:r>
            <a:br>
              <a:rPr lang="en-US" altLang="en-US" sz="4000" dirty="0">
                <a:latin typeface="Arial Narrow" pitchFamily="34" charset="0"/>
              </a:rPr>
            </a:br>
            <a:r>
              <a:rPr lang="en-US" altLang="en-US" sz="4000" dirty="0">
                <a:latin typeface="Arial Narrow" pitchFamily="34" charset="0"/>
              </a:rPr>
              <a:t>Multiple-Award Contract Issues</a:t>
            </a:r>
            <a:r>
              <a:rPr lang="en-US" altLang="en-US" dirty="0">
                <a:latin typeface="Arial Narrow" pitchFamily="34" charset="0"/>
              </a:rPr>
              <a:t/>
            </a:r>
            <a:br>
              <a:rPr lang="en-US" altLang="en-US" dirty="0">
                <a:latin typeface="Arial Narrow" pitchFamily="34" charset="0"/>
              </a:rPr>
            </a:br>
            <a:r>
              <a:rPr lang="en-US" altLang="en-US" dirty="0">
                <a:latin typeface="Arial Narrow" pitchFamily="34" charset="0"/>
              </a:rPr>
              <a:t/>
            </a:r>
            <a:br>
              <a:rPr lang="en-US" altLang="en-US" dirty="0">
                <a:latin typeface="Arial Narrow" pitchFamily="34" charset="0"/>
              </a:rPr>
            </a:br>
            <a:r>
              <a:rPr lang="en-US" altLang="en-US" dirty="0">
                <a:latin typeface="Arial Narrow" pitchFamily="34" charset="0"/>
              </a:rPr>
              <a:t/>
            </a:r>
            <a:br>
              <a:rPr lang="en-US" altLang="en-US" dirty="0">
                <a:latin typeface="Arial Narrow" pitchFamily="34" charset="0"/>
              </a:rPr>
            </a:br>
            <a:r>
              <a:rPr lang="en-US" altLang="en-US" sz="2800" dirty="0">
                <a:latin typeface="Arial Narrow" pitchFamily="34" charset="0"/>
              </a:rPr>
              <a:t>NITAAC Small Business Round Table</a:t>
            </a:r>
            <a:br>
              <a:rPr lang="en-US" altLang="en-US" sz="2800" dirty="0">
                <a:latin typeface="Arial Narrow" pitchFamily="34" charset="0"/>
              </a:rPr>
            </a:br>
            <a:r>
              <a:rPr lang="en-US" altLang="en-US" sz="2800" dirty="0">
                <a:latin typeface="Arial Narrow" pitchFamily="34" charset="0"/>
              </a:rPr>
              <a:t>Tuesday, December 6th 2016</a:t>
            </a:r>
            <a:br>
              <a:rPr lang="en-US" altLang="en-US" sz="2800" dirty="0">
                <a:latin typeface="Arial Narrow" pitchFamily="34" charset="0"/>
              </a:rPr>
            </a:br>
            <a:r>
              <a:rPr lang="en-US" altLang="en-US" sz="2800" dirty="0">
                <a:latin typeface="Arial Narrow" pitchFamily="34" charset="0"/>
              </a:rPr>
              <a:t>Presented by Sam Le, Attorney Advisor, SBA OGC</a:t>
            </a:r>
            <a:endParaRPr lang="en-US" altLang="en-US" sz="2400" dirty="0">
              <a:latin typeface="Arial Narrow" pitchFamily="34" charset="0"/>
            </a:endParaRP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A34FF73-3765-4FDF-88E8-4632FBE070BF}" type="slidenum">
              <a:rPr lang="en-US" altLang="en-US" sz="1600">
                <a:solidFill>
                  <a:schemeClr val="bg1"/>
                </a:solidFill>
                <a:latin typeface="Arial Narrow" pitchFamily="34" charset="0"/>
              </a:rPr>
              <a:pPr/>
              <a:t>1</a:t>
            </a:fld>
            <a:endParaRPr lang="en-US" altLang="en-US" sz="1600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Tm="18217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Narrow" pitchFamily="34" charset="0"/>
              </a:rPr>
              <a:t>Merger, Sale, or Acquisition Recertification 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458200" cy="4906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If the merger, sale or acquisition occurs after offer but prior to award, the offeror must recertify its size to the contracting officer prior to award. </a:t>
            </a:r>
            <a:endParaRPr lang="en-US" altLang="en-US" sz="2800" dirty="0">
              <a:solidFill>
                <a:schemeClr val="tx2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777747"/>
      </p:ext>
    </p:extLst>
  </p:cSld>
  <p:clrMapOvr>
    <a:masterClrMapping/>
  </p:clrMapOvr>
  <p:transition advTm="188046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Narrow" pitchFamily="34" charset="0"/>
              </a:rPr>
              <a:t>Long-Term Contract Recertification, (g)(3)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458200" cy="4906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3200" dirty="0"/>
              <a:t>For the purposes of contracts (including Multiple Award Contracts) with durations of more than five years (including options):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 CO requests that a business concern recertify its size 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no more than 120 days prior to the end of the fifth year of the contract, and 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no more than 120 days prior to exercising any option thereafter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Recertification request shall include size standard in effect at that time for contract’s initial NAICS code</a:t>
            </a:r>
            <a:endParaRPr lang="en-US" altLang="en-US" sz="3200" dirty="0">
              <a:solidFill>
                <a:schemeClr val="tx2"/>
              </a:solidFill>
              <a:latin typeface="Arial Narrow" pitchFamily="34" charset="0"/>
            </a:endParaRPr>
          </a:p>
          <a:p>
            <a:pPr lvl="1">
              <a:lnSpc>
                <a:spcPct val="90000"/>
              </a:lnSpc>
            </a:pPr>
            <a:endParaRPr lang="en-US" altLang="en-US" sz="2800" dirty="0">
              <a:solidFill>
                <a:schemeClr val="tx2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604899"/>
      </p:ext>
    </p:extLst>
  </p:cSld>
  <p:clrMapOvr>
    <a:masterClrMapping/>
  </p:clrMapOvr>
  <p:transition advTm="188046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Narrow" pitchFamily="34" charset="0"/>
              </a:rPr>
              <a:t>Long-Term Contract Recertification 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458200" cy="4906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If contractor certifies as OTS, agency can no longer count the options or orders issued pursuant to the contract towards its small business prime contracting goals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Agency and contractor must immediately revise all applicable Federal contract databases to reflect new size status</a:t>
            </a:r>
            <a:endParaRPr lang="en-US" altLang="en-US" sz="2800" dirty="0">
              <a:solidFill>
                <a:schemeClr val="tx2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386267"/>
      </p:ext>
    </p:extLst>
  </p:cSld>
  <p:clrMapOvr>
    <a:masterClrMapping/>
  </p:clrMapOvr>
  <p:transition advTm="188046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Narrow" pitchFamily="34" charset="0"/>
              </a:rPr>
              <a:t>Long-Term Contract Recertification 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458200" cy="4906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A concern that certified as OTS (either initially or prior to an option being exercised) may recertify itself as small for a subsequent option period if it meets the applicable size standard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Recertification does not change terms and conditions. The following remain in effect: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Limitations on subcontracting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Non-manufacturer rule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Agency may require a subcontracting plan if now OTS.</a:t>
            </a:r>
            <a:endParaRPr lang="en-US" altLang="en-US" sz="2800" dirty="0">
              <a:solidFill>
                <a:schemeClr val="tx2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943714"/>
      </p:ext>
    </p:extLst>
  </p:cSld>
  <p:clrMapOvr>
    <a:masterClrMapping/>
  </p:clrMapOvr>
  <p:transition advTm="188046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latin typeface="Arial Narrow" pitchFamily="34" charset="0"/>
              </a:rPr>
              <a:t>Long-Term Contract Size Protests, 121.1004(a)(3)</a:t>
            </a:r>
            <a:endParaRPr lang="en-US" altLang="en-US" dirty="0">
              <a:latin typeface="Arial Narrow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458200" cy="4906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Must be filed within 5 days after receipt of notice of award</a:t>
            </a:r>
          </a:p>
          <a:p>
            <a:r>
              <a:rPr lang="en-US" dirty="0"/>
              <a:t>For an option period must filed within 5 days after receipt of notice of the size certification made by the protested concern</a:t>
            </a:r>
          </a:p>
          <a:p>
            <a:pPr lvl="1"/>
            <a:r>
              <a:rPr lang="en-US" sz="2800" dirty="0"/>
              <a:t>Agency is not required to terminate a contract where a concern is found OTS pursuant to a size protest on an option</a:t>
            </a:r>
          </a:p>
          <a:p>
            <a:r>
              <a:rPr lang="en-US" dirty="0"/>
              <a:t>For a size certification made in response to a request for recertification on an individual order, must be filed within 5 days after award notice</a:t>
            </a:r>
            <a:endParaRPr lang="en-US" altLang="en-US" sz="2800" dirty="0">
              <a:solidFill>
                <a:schemeClr val="tx2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996266"/>
      </p:ext>
    </p:extLst>
  </p:cSld>
  <p:clrMapOvr>
    <a:masterClrMapping/>
  </p:clrMapOvr>
  <p:transition advTm="188046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latin typeface="Arial Narrow" pitchFamily="34" charset="0"/>
              </a:rPr>
              <a:t>Long-Term Contract Recertification Example</a:t>
            </a:r>
            <a:endParaRPr lang="en-US" altLang="en-US" dirty="0">
              <a:latin typeface="Arial Narrow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458200" cy="4906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i="1" dirty="0"/>
              <a:t>Size Appeal of TISTA Science and Technology Corporation, SIZ-5529 (2014)</a:t>
            </a:r>
          </a:p>
          <a:p>
            <a:r>
              <a:rPr lang="en-US" dirty="0" err="1"/>
              <a:t>Addx</a:t>
            </a:r>
            <a:r>
              <a:rPr lang="en-US" dirty="0"/>
              <a:t> certified as small on March 19, 2008 at first option</a:t>
            </a:r>
          </a:p>
          <a:p>
            <a:r>
              <a:rPr lang="en-US" dirty="0"/>
              <a:t>Option period ended April 16, 2013</a:t>
            </a:r>
          </a:p>
          <a:p>
            <a:r>
              <a:rPr lang="en-US" dirty="0"/>
              <a:t>VA issued SDVOSB set-aside task order RFQ on December 12, 2012</a:t>
            </a:r>
          </a:p>
          <a:p>
            <a:r>
              <a:rPr lang="en-US" dirty="0" err="1"/>
              <a:t>Addx</a:t>
            </a:r>
            <a:r>
              <a:rPr lang="en-US" dirty="0"/>
              <a:t> submitted task order quotation on January 18, 2013 </a:t>
            </a:r>
          </a:p>
          <a:p>
            <a:r>
              <a:rPr lang="en-US" dirty="0"/>
              <a:t>No longer listed in SAM as a small business for applicable NAICS (but certified as SDVOSB)</a:t>
            </a:r>
          </a:p>
        </p:txBody>
      </p:sp>
    </p:spTree>
    <p:extLst>
      <p:ext uri="{BB962C8B-B14F-4D97-AF65-F5344CB8AC3E}">
        <p14:creationId xmlns:p14="http://schemas.microsoft.com/office/powerpoint/2010/main" val="1063330226"/>
      </p:ext>
    </p:extLst>
  </p:cSld>
  <p:clrMapOvr>
    <a:masterClrMapping/>
  </p:clrMapOvr>
  <p:transition advTm="188046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latin typeface="Arial Narrow" pitchFamily="34" charset="0"/>
              </a:rPr>
              <a:t>Long-Term Contract Recertification Example (Cont.)</a:t>
            </a:r>
            <a:endParaRPr lang="en-US" altLang="en-US" dirty="0">
              <a:latin typeface="Arial Narrow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458200" cy="4906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i="1" dirty="0"/>
              <a:t>Question Presented: </a:t>
            </a:r>
            <a:r>
              <a:rPr lang="en-US" dirty="0"/>
              <a:t>Does the deemed certification requirement of the Small Business Act (15 USC 632(w)) apply to individual task orders, where the CO does not request recertification at the task-order level?</a:t>
            </a:r>
          </a:p>
          <a:p>
            <a:pPr marL="0" indent="0">
              <a:buNone/>
            </a:pPr>
            <a:r>
              <a:rPr lang="en-US" i="1" dirty="0"/>
              <a:t>Held</a:t>
            </a:r>
            <a:r>
              <a:rPr lang="en-US" dirty="0"/>
              <a:t>: Even if deemed certification applies to orders, it does not specify </a:t>
            </a:r>
            <a:r>
              <a:rPr lang="en-US" i="1" dirty="0"/>
              <a:t>when</a:t>
            </a:r>
            <a:r>
              <a:rPr lang="en-US" dirty="0"/>
              <a:t> recertification is deemed to occur.  </a:t>
            </a:r>
            <a:r>
              <a:rPr lang="en-US" dirty="0" err="1"/>
              <a:t>Addx</a:t>
            </a:r>
            <a:r>
              <a:rPr lang="en-US" dirty="0"/>
              <a:t> was an eligible small business for this order.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67025105"/>
      </p:ext>
    </p:extLst>
  </p:cSld>
  <p:clrMapOvr>
    <a:masterClrMapping/>
  </p:clrMapOvr>
  <p:transition advTm="188046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>
                <a:latin typeface="Arial Narrow" pitchFamily="34" charset="0"/>
              </a:rPr>
              <a:t>Limitations on Subcontracting for Long-term contracts, 125.6(e)</a:t>
            </a:r>
            <a:endParaRPr lang="en-US" altLang="en-US" dirty="0">
              <a:latin typeface="Arial Narrow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458200" cy="4906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Time periods for compliance on set-aside contract are: </a:t>
            </a:r>
          </a:p>
          <a:p>
            <a:pPr lvl="1"/>
            <a:r>
              <a:rPr lang="en-US" sz="2400" dirty="0"/>
              <a:t>Base term</a:t>
            </a:r>
          </a:p>
          <a:p>
            <a:pPr lvl="1"/>
            <a:r>
              <a:rPr lang="en-US" sz="2400" dirty="0"/>
              <a:t>Each subsequent option period</a:t>
            </a:r>
          </a:p>
          <a:p>
            <a:r>
              <a:rPr lang="en-US" dirty="0"/>
              <a:t>On order set aside under F&amp;O contract, use POP for each order</a:t>
            </a:r>
          </a:p>
          <a:p>
            <a:r>
              <a:rPr lang="en-US" dirty="0"/>
              <a:t>CO has discretion to require LOS and NMR compliance for each order under a set-aside contract</a:t>
            </a:r>
          </a:p>
        </p:txBody>
      </p:sp>
    </p:spTree>
    <p:extLst>
      <p:ext uri="{BB962C8B-B14F-4D97-AF65-F5344CB8AC3E}">
        <p14:creationId xmlns:p14="http://schemas.microsoft.com/office/powerpoint/2010/main" val="4059845048"/>
      </p:ext>
    </p:extLst>
  </p:cSld>
  <p:clrMapOvr>
    <a:masterClrMapping/>
  </p:clrMapOvr>
  <p:transition advTm="188046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en-US" sz="4000" b="1" dirty="0">
                <a:latin typeface="Arial Narrow" pitchFamily="34" charset="0"/>
              </a:rPr>
              <a:t/>
            </a:r>
            <a:br>
              <a:rPr lang="en-US" altLang="en-US" sz="4000" b="1" dirty="0">
                <a:latin typeface="Arial Narrow" pitchFamily="34" charset="0"/>
              </a:rPr>
            </a:br>
            <a:r>
              <a:rPr lang="en-US" altLang="en-US" sz="4000" b="1" dirty="0">
                <a:latin typeface="Arial Narrow" pitchFamily="34" charset="0"/>
              </a:rPr>
              <a:t/>
            </a:r>
            <a:br>
              <a:rPr lang="en-US" altLang="en-US" sz="4000" b="1" dirty="0">
                <a:latin typeface="Arial Narrow" pitchFamily="34" charset="0"/>
              </a:rPr>
            </a:br>
            <a:r>
              <a:rPr lang="en-US" altLang="en-US" sz="4000" b="1" dirty="0">
                <a:latin typeface="Arial Narrow" pitchFamily="34" charset="0"/>
              </a:rPr>
              <a:t/>
            </a:r>
            <a:br>
              <a:rPr lang="en-US" altLang="en-US" sz="4000" b="1" dirty="0">
                <a:latin typeface="Arial Narrow" pitchFamily="34" charset="0"/>
              </a:rPr>
            </a:br>
            <a:r>
              <a:rPr lang="en-US" altLang="en-US" sz="4000" b="1" dirty="0">
                <a:latin typeface="Arial Narrow" pitchFamily="34" charset="0"/>
              </a:rPr>
              <a:t>Sam Le</a:t>
            </a:r>
            <a:br>
              <a:rPr lang="en-US" altLang="en-US" sz="4000" b="1" dirty="0">
                <a:latin typeface="Arial Narrow" pitchFamily="34" charset="0"/>
              </a:rPr>
            </a:br>
            <a:r>
              <a:rPr lang="en-US" altLang="en-US" sz="2800" b="1" dirty="0">
                <a:latin typeface="Arial Narrow" pitchFamily="34" charset="0"/>
              </a:rPr>
              <a:t>Attorney Advisor</a:t>
            </a:r>
            <a:r>
              <a:rPr lang="en-US" altLang="en-US" b="1" dirty="0">
                <a:latin typeface="Arial Narrow" pitchFamily="34" charset="0"/>
              </a:rPr>
              <a:t/>
            </a:r>
            <a:br>
              <a:rPr lang="en-US" altLang="en-US" b="1" dirty="0">
                <a:latin typeface="Arial Narrow" pitchFamily="34" charset="0"/>
              </a:rPr>
            </a:br>
            <a:r>
              <a:rPr lang="en-US" altLang="en-US" b="1" dirty="0">
                <a:latin typeface="Arial Narrow" pitchFamily="34" charset="0"/>
              </a:rPr>
              <a:t>Sam.Le@sba.gov</a:t>
            </a:r>
            <a:br>
              <a:rPr lang="en-US" altLang="en-US" b="1" dirty="0">
                <a:latin typeface="Arial Narrow" pitchFamily="34" charset="0"/>
              </a:rPr>
            </a:br>
            <a:endParaRPr lang="en-US" altLang="en-US" b="1" dirty="0">
              <a:latin typeface="Arial Narrow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72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latin typeface="Arial Narrow" pitchFamily="34" charset="0"/>
              </a:rPr>
              <a:t>SBA’s Recertification Rule, 13 C.F.R.§121.404(g)</a:t>
            </a:r>
          </a:p>
        </p:txBody>
      </p:sp>
      <p:sp>
        <p:nvSpPr>
          <p:cNvPr id="10243" name="Content Placeholder 5"/>
          <p:cNvSpPr>
            <a:spLocks noGrp="1"/>
          </p:cNvSpPr>
          <p:nvPr>
            <p:ph idx="1"/>
          </p:nvPr>
        </p:nvSpPr>
        <p:spPr bwMode="auto">
          <a:xfrm>
            <a:off x="381000" y="1143000"/>
            <a:ext cx="87630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 dirty="0">
                <a:latin typeface="Arial Narrow" pitchFamily="34" charset="0"/>
              </a:rPr>
              <a:t>A business concern that was small at the time of its initial offer will be considered small for each order…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2800" dirty="0">
                <a:latin typeface="Arial Narrow" pitchFamily="34" charset="0"/>
              </a:rPr>
              <a:t>Provided the NAICS codes match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2800" dirty="0">
                <a:latin typeface="Arial Narrow" pitchFamily="34" charset="0"/>
              </a:rPr>
              <a:t>Unless the contracting officer requests a new size certification in connection with a specific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2800" dirty="0">
                <a:latin typeface="Arial Narrow" pitchFamily="34" charset="0"/>
              </a:rPr>
              <a:t>Unless required to recertify due to:</a:t>
            </a:r>
          </a:p>
          <a:p>
            <a:pPr marL="1370012" lvl="2" indent="-514350">
              <a:buFont typeface="+mj-lt"/>
              <a:buAutoNum type="alphaLcParenR"/>
            </a:pPr>
            <a:r>
              <a:rPr lang="en-US" altLang="en-US" sz="2800" dirty="0">
                <a:latin typeface="Arial Narrow" pitchFamily="34" charset="0"/>
              </a:rPr>
              <a:t>Approved contract novation</a:t>
            </a:r>
          </a:p>
          <a:p>
            <a:pPr marL="1370012" lvl="2" indent="-514350">
              <a:buFont typeface="+mj-lt"/>
              <a:buAutoNum type="alphaLcParenR"/>
            </a:pPr>
            <a:r>
              <a:rPr lang="en-US" altLang="en-US" sz="2800" dirty="0">
                <a:latin typeface="Arial Narrow" pitchFamily="34" charset="0"/>
              </a:rPr>
              <a:t>Merger, sale, or acquisition (not requiring novation)</a:t>
            </a:r>
          </a:p>
          <a:p>
            <a:pPr marL="1370012" lvl="2" indent="-514350">
              <a:buFont typeface="+mj-lt"/>
              <a:buAutoNum type="alphaLcParenR"/>
            </a:pPr>
            <a:r>
              <a:rPr lang="en-US" altLang="en-US" sz="2800" dirty="0">
                <a:latin typeface="Arial Narrow" pitchFamily="34" charset="0"/>
              </a:rPr>
              <a:t>End of 5 years and every option thereafter</a:t>
            </a:r>
          </a:p>
          <a:p>
            <a:pPr>
              <a:buFont typeface="Wingdings" pitchFamily="2" charset="2"/>
              <a:buNone/>
            </a:pPr>
            <a:endParaRPr lang="en-US" altLang="en-US" dirty="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endParaRPr lang="en-US" altLang="en-US" dirty="0">
              <a:latin typeface="Arial Narrow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F63F688-9E55-4080-B2AE-4E1A9D0E7DA8}" type="slidenum">
              <a:rPr lang="en-US" altLang="en-US" sz="1600">
                <a:solidFill>
                  <a:schemeClr val="bg1"/>
                </a:solidFill>
                <a:latin typeface="Arial Narrow" pitchFamily="34" charset="0"/>
              </a:rPr>
              <a:pPr/>
              <a:t>2</a:t>
            </a:fld>
            <a:endParaRPr lang="en-US" altLang="en-US" sz="1600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Tm="254422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NAICS code assignments for MAC orders, (g)(3)(iv)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contracting officer must assign a NAICS code and size standard to each order </a:t>
            </a:r>
          </a:p>
          <a:p>
            <a:r>
              <a:rPr lang="en-US" dirty="0"/>
              <a:t>The NAICS code and size standard assigned to an order must correspond to a NAICS code and size standard assigned to the underlying contract</a:t>
            </a:r>
          </a:p>
          <a:p>
            <a:r>
              <a:rPr lang="en-US" dirty="0"/>
              <a:t>A concern will be considered small for that order only if it certified itself as small under the same or lower size standard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FEF3A-C831-4F4F-A6CA-6F556017CA1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54921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latin typeface="Arial Narrow" pitchFamily="34" charset="0"/>
              </a:rPr>
              <a:t>Size Recertification at the Order Level</a:t>
            </a:r>
          </a:p>
        </p:txBody>
      </p:sp>
      <p:sp>
        <p:nvSpPr>
          <p:cNvPr id="10243" name="Content Placeholder 5"/>
          <p:cNvSpPr>
            <a:spLocks noGrp="1"/>
          </p:cNvSpPr>
          <p:nvPr>
            <p:ph idx="1"/>
          </p:nvPr>
        </p:nvSpPr>
        <p:spPr bwMode="auto">
          <a:xfrm>
            <a:off x="381000" y="1143000"/>
            <a:ext cx="87630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 dirty="0">
                <a:latin typeface="Arial Narrow" pitchFamily="34" charset="0"/>
              </a:rPr>
              <a:t>A contracting officer may explicitly require concerns to recertify their size status in response to a solicitation for an order</a:t>
            </a:r>
          </a:p>
          <a:p>
            <a:pPr lvl="1"/>
            <a:r>
              <a:rPr lang="en-US" altLang="en-US" sz="2800" dirty="0">
                <a:latin typeface="Arial Narrow" pitchFamily="34" charset="0"/>
              </a:rPr>
              <a:t>SBA will determine size as of the date the concern submits its self-representation as part of its response to the solicitation for the order</a:t>
            </a:r>
            <a:endParaRPr lang="en-US" altLang="en-US" dirty="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endParaRPr lang="en-US" altLang="en-US" dirty="0">
              <a:latin typeface="Arial Narrow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F63F688-9E55-4080-B2AE-4E1A9D0E7DA8}" type="slidenum">
              <a:rPr lang="en-US" altLang="en-US" sz="1600">
                <a:solidFill>
                  <a:schemeClr val="bg1"/>
                </a:solidFill>
                <a:latin typeface="Arial Narrow" pitchFamily="34" charset="0"/>
              </a:rPr>
              <a:pPr/>
              <a:t>4</a:t>
            </a:fld>
            <a:endParaRPr lang="en-US" altLang="en-US" sz="160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274905"/>
      </p:ext>
    </p:extLst>
  </p:cSld>
  <p:clrMapOvr>
    <a:masterClrMapping/>
  </p:clrMapOvr>
  <p:transition advTm="254422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latin typeface="Arial Narrow" pitchFamily="34" charset="0"/>
              </a:rPr>
              <a:t>Size Recertification at the Order Level (cont.)</a:t>
            </a:r>
          </a:p>
        </p:txBody>
      </p:sp>
      <p:sp>
        <p:nvSpPr>
          <p:cNvPr id="10243" name="Content Placeholder 5"/>
          <p:cNvSpPr>
            <a:spLocks noGrp="1"/>
          </p:cNvSpPr>
          <p:nvPr>
            <p:ph idx="1"/>
          </p:nvPr>
        </p:nvSpPr>
        <p:spPr bwMode="auto">
          <a:xfrm>
            <a:off x="381000" y="1143000"/>
            <a:ext cx="87630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b="1" dirty="0">
                <a:latin typeface="Arial Narrow" pitchFamily="34" charset="0"/>
              </a:rPr>
              <a:t>Example 1: </a:t>
            </a:r>
            <a:r>
              <a:rPr lang="en-US" altLang="en-US" sz="2400" b="1" i="1" dirty="0">
                <a:latin typeface="Arial Narrow" pitchFamily="34" charset="0"/>
              </a:rPr>
              <a:t>Size Appeal of </a:t>
            </a:r>
            <a:r>
              <a:rPr lang="en-US" altLang="en-US" sz="2400" b="1" i="1" dirty="0" err="1">
                <a:latin typeface="Arial Narrow" pitchFamily="34" charset="0"/>
              </a:rPr>
              <a:t>Metters</a:t>
            </a:r>
            <a:r>
              <a:rPr lang="en-US" altLang="en-US" sz="2400" b="1" i="1" dirty="0">
                <a:latin typeface="Arial Narrow" pitchFamily="34" charset="0"/>
              </a:rPr>
              <a:t> Industries, SIZ-5456 (2013)</a:t>
            </a:r>
            <a:endParaRPr lang="en-US" altLang="en-US" sz="2400" b="1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en-US" sz="2200" b="1" dirty="0">
                <a:latin typeface="Arial Narrow" pitchFamily="34" charset="0"/>
              </a:rPr>
              <a:t>“</a:t>
            </a:r>
            <a:r>
              <a:rPr lang="en-US" sz="2200" dirty="0"/>
              <a:t>Please be advised that the quotation contents require you to provide the socioeconomic status for yourself and each subcontractor/team member utilized in this quotation. Your submission of this information serves as confirmation that the status shown is the </a:t>
            </a:r>
            <a:r>
              <a:rPr lang="en-US" sz="2200" dirty="0">
                <a:solidFill>
                  <a:schemeClr val="tx2"/>
                </a:solidFill>
              </a:rPr>
              <a:t>same as that identified in the applicable GSA schedule</a:t>
            </a:r>
            <a:r>
              <a:rPr lang="en-US" sz="2200" dirty="0"/>
              <a:t>, subject to the [North American Industry Classification System (NAICS)] applicability defined in the BPA and the </a:t>
            </a:r>
            <a:r>
              <a:rPr lang="en-US" sz="2200" dirty="0">
                <a:solidFill>
                  <a:schemeClr val="tx2"/>
                </a:solidFill>
              </a:rPr>
              <a:t>current associated size standards </a:t>
            </a:r>
            <a:r>
              <a:rPr lang="en-US" sz="2200" dirty="0"/>
              <a:t>established by [SBA], as of the date of your task order quotation submission. Further, should you be selected as the successful offeror, your signature on the task order award serves as confirmation that the </a:t>
            </a:r>
            <a:r>
              <a:rPr lang="en-US" sz="2200" dirty="0">
                <a:solidFill>
                  <a:schemeClr val="tx2"/>
                </a:solidFill>
              </a:rPr>
              <a:t>socio-economic status provided in the quotation is the same as that identified in the applicable GSA schedule</a:t>
            </a:r>
            <a:r>
              <a:rPr lang="en-US" sz="2200" dirty="0"/>
              <a:t>, subject to the NAICS applicability defined in the BPA and the current associated size standards established by [SBA], </a:t>
            </a:r>
            <a:r>
              <a:rPr lang="en-US" sz="2200" dirty="0">
                <a:solidFill>
                  <a:schemeClr val="tx2"/>
                </a:solidFill>
              </a:rPr>
              <a:t>as of the date of your signature on the task order award</a:t>
            </a:r>
            <a:r>
              <a:rPr lang="en-US" sz="2200" dirty="0"/>
              <a:t>.”</a:t>
            </a:r>
            <a:endParaRPr lang="en-US" altLang="en-US" sz="2200" dirty="0">
              <a:latin typeface="Arial Narrow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F63F688-9E55-4080-B2AE-4E1A9D0E7DA8}" type="slidenum">
              <a:rPr lang="en-US" altLang="en-US" sz="1600">
                <a:solidFill>
                  <a:schemeClr val="bg1"/>
                </a:solidFill>
                <a:latin typeface="Arial Narrow" pitchFamily="34" charset="0"/>
              </a:rPr>
              <a:pPr/>
              <a:t>5</a:t>
            </a:fld>
            <a:endParaRPr lang="en-US" altLang="en-US" sz="160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722371"/>
      </p:ext>
    </p:extLst>
  </p:cSld>
  <p:clrMapOvr>
    <a:masterClrMapping/>
  </p:clrMapOvr>
  <p:transition advTm="254422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latin typeface="Arial Narrow" pitchFamily="34" charset="0"/>
              </a:rPr>
              <a:t>Size Recertification at the Order Level (cont.)</a:t>
            </a:r>
          </a:p>
        </p:txBody>
      </p:sp>
      <p:sp>
        <p:nvSpPr>
          <p:cNvPr id="10243" name="Content Placeholder 5"/>
          <p:cNvSpPr>
            <a:spLocks noGrp="1"/>
          </p:cNvSpPr>
          <p:nvPr>
            <p:ph idx="1"/>
          </p:nvPr>
        </p:nvSpPr>
        <p:spPr bwMode="auto">
          <a:xfrm>
            <a:off x="381000" y="1143000"/>
            <a:ext cx="87630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b="1" dirty="0">
                <a:latin typeface="Arial Narrow" pitchFamily="34" charset="0"/>
              </a:rPr>
              <a:t>Example 2: </a:t>
            </a:r>
            <a:r>
              <a:rPr lang="en-US" altLang="en-US" sz="2400" b="1" i="1" dirty="0">
                <a:latin typeface="Arial Narrow" pitchFamily="34" charset="0"/>
              </a:rPr>
              <a:t>Size Appeal of </a:t>
            </a:r>
            <a:r>
              <a:rPr lang="en-US" altLang="en-US" sz="2400" b="1" i="1" dirty="0" err="1">
                <a:latin typeface="Arial Narrow" pitchFamily="34" charset="0"/>
              </a:rPr>
              <a:t>CodeLynx</a:t>
            </a:r>
            <a:r>
              <a:rPr lang="en-US" altLang="en-US" sz="2400" b="1" i="1" dirty="0">
                <a:latin typeface="Arial Narrow" pitchFamily="34" charset="0"/>
              </a:rPr>
              <a:t>, LLC, SBA No. SIZ-5720 (2016)</a:t>
            </a:r>
            <a:endParaRPr lang="en-US" altLang="en-US" sz="2400" b="1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en-US" sz="2200" i="1" dirty="0">
                <a:latin typeface="Arial Narrow" pitchFamily="34" charset="0"/>
              </a:rPr>
              <a:t>GSA Schedule RFQ: </a:t>
            </a:r>
            <a:r>
              <a:rPr lang="en-US" sz="2200" dirty="0">
                <a:latin typeface="Arial Narrow" pitchFamily="34" charset="0"/>
              </a:rPr>
              <a:t>“Submission of written quotes must be in accordance with [Federal Acquisition Regulation (FAR)] 52.212-1, Instructions to Offerors, Commercial Items. Verbal quotes will not be accepted.”</a:t>
            </a:r>
          </a:p>
          <a:p>
            <a:pPr marL="0" indent="0">
              <a:buNone/>
            </a:pPr>
            <a:r>
              <a:rPr lang="en-US" altLang="en-US" sz="2200" i="1" dirty="0">
                <a:latin typeface="Arial Narrow" pitchFamily="34" charset="0"/>
              </a:rPr>
              <a:t>Amendment 1</a:t>
            </a:r>
            <a:r>
              <a:rPr lang="en-US" altLang="en-US" sz="2200" dirty="0">
                <a:latin typeface="Arial Narrow" pitchFamily="34" charset="0"/>
              </a:rPr>
              <a:t>: “[A]</a:t>
            </a:r>
            <a:r>
              <a:rPr lang="en-US" sz="2400" dirty="0" err="1"/>
              <a:t>ll</a:t>
            </a:r>
            <a:r>
              <a:rPr lang="en-US" sz="2400" dirty="0"/>
              <a:t> offerors shall certify in writing that their proposed solution falls within the scope of the referenced GSA Schedule contract(s).” </a:t>
            </a:r>
            <a:endParaRPr lang="en-US" altLang="en-US" sz="2200" i="1" dirty="0">
              <a:latin typeface="Arial Narrow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545555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F63F688-9E55-4080-B2AE-4E1A9D0E7DA8}" type="slidenum">
              <a:rPr lang="en-US" altLang="en-US" sz="1600">
                <a:solidFill>
                  <a:schemeClr val="bg1"/>
                </a:solidFill>
                <a:latin typeface="Arial Narrow" pitchFamily="34" charset="0"/>
              </a:rPr>
              <a:pPr/>
              <a:t>6</a:t>
            </a:fld>
            <a:endParaRPr lang="en-US" altLang="en-US" sz="160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920643"/>
      </p:ext>
    </p:extLst>
  </p:cSld>
  <p:clrMapOvr>
    <a:masterClrMapping/>
  </p:clrMapOvr>
  <p:transition advTm="254422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Narrow" pitchFamily="34" charset="0"/>
              </a:rPr>
              <a:t>Contract Novation Recertification, (g)(1)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458200" cy="4906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 </a:t>
            </a:r>
            <a:r>
              <a:rPr lang="en-US" sz="3200" dirty="0">
                <a:solidFill>
                  <a:schemeClr val="tx2"/>
                </a:solidFill>
              </a:rPr>
              <a:t>Within 30 days of an approved contract novation</a:t>
            </a:r>
            <a:r>
              <a:rPr lang="en-US" sz="3200" dirty="0"/>
              <a:t>, a contractor must recertify its small business size status to the procuring agency, or inform the procuring agency that it is other than small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If the contractor is other than small, the agency can no longer count the options or orders issued pursuant to the contract, from that point forward, towards its </a:t>
            </a:r>
            <a:r>
              <a:rPr lang="en-US" sz="3200" dirty="0">
                <a:solidFill>
                  <a:schemeClr val="tx2"/>
                </a:solidFill>
              </a:rPr>
              <a:t>small business goals</a:t>
            </a:r>
            <a:endParaRPr lang="en-US" altLang="en-US" sz="2800" dirty="0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Tm="188046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Narrow" pitchFamily="34" charset="0"/>
              </a:rPr>
              <a:t>Merger, Sale, or Acquisition Recertification, (g)(2)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458200" cy="4906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 In the case of a merger, sale, or acquisition, </a:t>
            </a:r>
            <a:r>
              <a:rPr lang="en-US" sz="3200" dirty="0">
                <a:solidFill>
                  <a:schemeClr val="tx2"/>
                </a:solidFill>
              </a:rPr>
              <a:t>where contract novation is not required</a:t>
            </a:r>
            <a:r>
              <a:rPr lang="en-US" sz="3200" dirty="0"/>
              <a:t>, the contractor must, </a:t>
            </a:r>
            <a:r>
              <a:rPr lang="en-US" sz="3200" dirty="0">
                <a:solidFill>
                  <a:schemeClr val="tx2"/>
                </a:solidFill>
              </a:rPr>
              <a:t>within 30 days of the transaction becoming final</a:t>
            </a:r>
            <a:r>
              <a:rPr lang="en-US" sz="3200" dirty="0"/>
              <a:t>, recertify its small business size status to the procuring agency, or inform the procuring agency that it is other than small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If OTS, agency can no longer count the options or orders issued pursuant to the contract towards goals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If OTS, agency and contractor must immediately revise Federal contract databases to reflect new size status</a:t>
            </a:r>
            <a:endParaRPr lang="en-US" altLang="en-US" sz="2800" dirty="0">
              <a:solidFill>
                <a:schemeClr val="tx2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337367"/>
      </p:ext>
    </p:extLst>
  </p:cSld>
  <p:clrMapOvr>
    <a:masterClrMapping/>
  </p:clrMapOvr>
  <p:transition advTm="188046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Narrow" pitchFamily="34" charset="0"/>
              </a:rPr>
              <a:t>Merger, Sale, or Acquisition Recertification 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458200" cy="4906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Recertification is required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When a concern, or an affiliate of the concern, acquires or is acquired by another concern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From both the acquired concern and the acquiring concern if each has been awarded a contract as a small business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From a joint venture when an acquired concern, acquiring concern, or merged concern is a participant in a joint venture that has been awarded a contract or order as a small business.</a:t>
            </a:r>
          </a:p>
        </p:txBody>
      </p:sp>
    </p:spTree>
    <p:extLst>
      <p:ext uri="{BB962C8B-B14F-4D97-AF65-F5344CB8AC3E}">
        <p14:creationId xmlns:p14="http://schemas.microsoft.com/office/powerpoint/2010/main" val="4291494571"/>
      </p:ext>
    </p:extLst>
  </p:cSld>
  <p:clrMapOvr>
    <a:masterClrMapping/>
  </p:clrMapOvr>
  <p:transition advTm="188046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heme/theme1.xml><?xml version="1.0" encoding="utf-8"?>
<a:theme xmlns:a="http://schemas.openxmlformats.org/drawingml/2006/main" name="SBA Presentation Template 2">
  <a:themeElements>
    <a:clrScheme name="default 15">
      <a:dk1>
        <a:srgbClr val="555555"/>
      </a:dk1>
      <a:lt1>
        <a:srgbClr val="FFFFFF"/>
      </a:lt1>
      <a:dk2>
        <a:srgbClr val="B50C00"/>
      </a:dk2>
      <a:lt2>
        <a:srgbClr val="BEBEBE"/>
      </a:lt2>
      <a:accent1>
        <a:srgbClr val="E0001B"/>
      </a:accent1>
      <a:accent2>
        <a:srgbClr val="BEBEBE"/>
      </a:accent2>
      <a:accent3>
        <a:srgbClr val="FFFFFF"/>
      </a:accent3>
      <a:accent4>
        <a:srgbClr val="474747"/>
      </a:accent4>
      <a:accent5>
        <a:srgbClr val="EDAAAB"/>
      </a:accent5>
      <a:accent6>
        <a:srgbClr val="ACACAC"/>
      </a:accent6>
      <a:hlink>
        <a:srgbClr val="B50C00"/>
      </a:hlink>
      <a:folHlink>
        <a:srgbClr val="555555"/>
      </a:folHlink>
    </a:clrScheme>
    <a:fontScheme name="defaul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45A9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545555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45A9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545555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3">
        <a:dk1>
          <a:srgbClr val="555555"/>
        </a:dk1>
        <a:lt1>
          <a:srgbClr val="FFFFFF"/>
        </a:lt1>
        <a:dk2>
          <a:srgbClr val="B50C00"/>
        </a:dk2>
        <a:lt2>
          <a:srgbClr val="BEBEBE"/>
        </a:lt2>
        <a:accent1>
          <a:srgbClr val="D10025"/>
        </a:accent1>
        <a:accent2>
          <a:srgbClr val="BEBEBE"/>
        </a:accent2>
        <a:accent3>
          <a:srgbClr val="FFFFFF"/>
        </a:accent3>
        <a:accent4>
          <a:srgbClr val="474747"/>
        </a:accent4>
        <a:accent5>
          <a:srgbClr val="E5AAAC"/>
        </a:accent5>
        <a:accent6>
          <a:srgbClr val="ACACAC"/>
        </a:accent6>
        <a:hlink>
          <a:srgbClr val="555555"/>
        </a:hlink>
        <a:folHlink>
          <a:srgbClr val="B50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4">
        <a:dk1>
          <a:srgbClr val="555555"/>
        </a:dk1>
        <a:lt1>
          <a:srgbClr val="FFFFFF"/>
        </a:lt1>
        <a:dk2>
          <a:srgbClr val="B50C00"/>
        </a:dk2>
        <a:lt2>
          <a:srgbClr val="BEBEBE"/>
        </a:lt2>
        <a:accent1>
          <a:srgbClr val="D10025"/>
        </a:accent1>
        <a:accent2>
          <a:srgbClr val="BEBEBE"/>
        </a:accent2>
        <a:accent3>
          <a:srgbClr val="FFFFFF"/>
        </a:accent3>
        <a:accent4>
          <a:srgbClr val="474747"/>
        </a:accent4>
        <a:accent5>
          <a:srgbClr val="E5AAAC"/>
        </a:accent5>
        <a:accent6>
          <a:srgbClr val="ACACAC"/>
        </a:accent6>
        <a:hlink>
          <a:srgbClr val="B50C00"/>
        </a:hlink>
        <a:folHlink>
          <a:srgbClr val="5555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5">
        <a:dk1>
          <a:srgbClr val="555555"/>
        </a:dk1>
        <a:lt1>
          <a:srgbClr val="FFFFFF"/>
        </a:lt1>
        <a:dk2>
          <a:srgbClr val="B50C00"/>
        </a:dk2>
        <a:lt2>
          <a:srgbClr val="BEBEBE"/>
        </a:lt2>
        <a:accent1>
          <a:srgbClr val="E0001B"/>
        </a:accent1>
        <a:accent2>
          <a:srgbClr val="BEBEBE"/>
        </a:accent2>
        <a:accent3>
          <a:srgbClr val="FFFFFF"/>
        </a:accent3>
        <a:accent4>
          <a:srgbClr val="474747"/>
        </a:accent4>
        <a:accent5>
          <a:srgbClr val="EDAAAB"/>
        </a:accent5>
        <a:accent6>
          <a:srgbClr val="ACACAC"/>
        </a:accent6>
        <a:hlink>
          <a:srgbClr val="B50C00"/>
        </a:hlink>
        <a:folHlink>
          <a:srgbClr val="55555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3BDF8BDB77544EBCC6A3BCAEB7165F" ma:contentTypeVersion="4" ma:contentTypeDescription="Create a new document." ma:contentTypeScope="" ma:versionID="fa49c6eb9fa80736b1b00f0bfb1990d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71367a8bd6266c2a30d9fe4d8ba8a2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65504F-AFE4-4B2A-959E-BFA11E819082}">
  <ds:schemaRefs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6CA4F1B-E24A-498A-9E22-511D4E8F0FC0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4715D93D-CCB5-461D-A29D-8D191E050C8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E3786E6-7D12-45B8-BE44-65D06A413F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SBA Presentation Template 2</Template>
  <TotalTime>1826</TotalTime>
  <Words>1136</Words>
  <Application>Microsoft Office PowerPoint</Application>
  <PresentationFormat>On-screen Show (4:3)</PresentationFormat>
  <Paragraphs>84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SBA Presentation Template 2</vt:lpstr>
      <vt:lpstr>Size Recertification and Other  Multiple-Award Contract Issues   NITAAC Small Business Round Table Tuesday, December 6th 2016 Presented by Sam Le, Attorney Advisor, SBA OGC</vt:lpstr>
      <vt:lpstr>SBA’s Recertification Rule, 13 C.F.R.§121.404(g)</vt:lpstr>
      <vt:lpstr>NAICS code assignments for MAC orders, (g)(3)(iv)</vt:lpstr>
      <vt:lpstr>Size Recertification at the Order Level</vt:lpstr>
      <vt:lpstr>Size Recertification at the Order Level (cont.)</vt:lpstr>
      <vt:lpstr>Size Recertification at the Order Level (cont.)</vt:lpstr>
      <vt:lpstr>Contract Novation Recertification, (g)(1)</vt:lpstr>
      <vt:lpstr>Merger, Sale, or Acquisition Recertification, (g)(2)</vt:lpstr>
      <vt:lpstr>Merger, Sale, or Acquisition Recertification (cont.)</vt:lpstr>
      <vt:lpstr>Merger, Sale, or Acquisition Recertification (cont.)</vt:lpstr>
      <vt:lpstr>Long-Term Contract Recertification, (g)(3)</vt:lpstr>
      <vt:lpstr>Long-Term Contract Recertification (cont.)</vt:lpstr>
      <vt:lpstr>Long-Term Contract Recertification (cont.)</vt:lpstr>
      <vt:lpstr>Long-Term Contract Size Protests, 121.1004(a)(3)</vt:lpstr>
      <vt:lpstr>Long-Term Contract Recertification Example</vt:lpstr>
      <vt:lpstr>Long-Term Contract Recertification Example (Cont.)</vt:lpstr>
      <vt:lpstr>Limitations on Subcontracting for Long-term contracts, 125.6(e)</vt:lpstr>
      <vt:lpstr>   Sam Le Attorney Advisor Sam.Le@sba.gov </vt:lpstr>
    </vt:vector>
  </TitlesOfParts>
  <Company>Small Business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Size Recertification and Other  Multiple-Award Contract Issues   NITAAC Small Business Round Table Tuesday, December 6th 2016 Presented by Sam Le, Attorney Advisor, SBA OGC</dc:title>
  <dc:creator>Sam</dc:creator>
  <dc:description>External Presentation</dc:description>
  <cp:lastModifiedBy>Sam</cp:lastModifiedBy>
  <cp:revision>23</cp:revision>
  <dcterms:created xsi:type="dcterms:W3CDTF">2016-11-28T20:31:44Z</dcterms:created>
  <dcterms:modified xsi:type="dcterms:W3CDTF">2016-12-01T17:48:19Z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Kodali, Nishchala S. (Contractor)</vt:lpwstr>
  </property>
  <property fmtid="{D5CDD505-2E9C-101B-9397-08002B2CF9AE}" pid="3" name="display_urn:schemas-microsoft-com:office:office#Author">
    <vt:lpwstr>Kodali, Nishchala S. (Contractor)</vt:lpwstr>
  </property>
  <property fmtid="{D5CDD505-2E9C-101B-9397-08002B2CF9AE}" pid="4" name="PublishingExpirationDate">
    <vt:lpwstr/>
  </property>
  <property fmtid="{D5CDD505-2E9C-101B-9397-08002B2CF9AE}" pid="5" name="PublishingStartDate">
    <vt:lpwstr/>
  </property>
</Properties>
</file>